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1" r:id="rId2"/>
    <p:sldId id="289" r:id="rId3"/>
    <p:sldId id="290" r:id="rId4"/>
    <p:sldId id="291" r:id="rId5"/>
    <p:sldId id="292" r:id="rId6"/>
    <p:sldId id="296" r:id="rId7"/>
    <p:sldId id="297" r:id="rId8"/>
    <p:sldId id="301" r:id="rId9"/>
    <p:sldId id="302" r:id="rId10"/>
    <p:sldId id="305" r:id="rId11"/>
    <p:sldId id="306" r:id="rId12"/>
    <p:sldId id="315" r:id="rId13"/>
    <p:sldId id="327" r:id="rId14"/>
    <p:sldId id="326" r:id="rId15"/>
    <p:sldId id="328" r:id="rId1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566"/>
    <a:srgbClr val="FFCB63"/>
    <a:srgbClr val="FFFF00"/>
    <a:srgbClr val="001D57"/>
    <a:srgbClr val="00258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1" autoAdjust="0"/>
    <p:restoredTop sz="77515" autoAdjust="0"/>
  </p:normalViewPr>
  <p:slideViewPr>
    <p:cSldViewPr>
      <p:cViewPr>
        <p:scale>
          <a:sx n="50" d="100"/>
          <a:sy n="50" d="100"/>
        </p:scale>
        <p:origin x="-522" y="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F02F0ECE-ED05-4363-B4D4-2B46F14F961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28A79D73-889E-44BF-A6F6-9295F60988C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B1CBA4-CDEC-42C6-9669-047422E0CA94}" type="slidenum">
              <a:rPr lang="en-US"/>
              <a:pPr/>
              <a:t>1</a:t>
            </a:fld>
            <a:endParaRPr lang="en-US"/>
          </a:p>
        </p:txBody>
      </p:sp>
      <p:sp>
        <p:nvSpPr>
          <p:cNvPr id="18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280F39-9F77-43AC-8948-B4C175240194}" type="slidenum">
              <a:rPr lang="en-US"/>
              <a:pPr/>
              <a:t>10</a:t>
            </a:fld>
            <a:endParaRPr lang="en-US"/>
          </a:p>
        </p:txBody>
      </p:sp>
      <p:sp>
        <p:nvSpPr>
          <p:cNvPr id="972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19481D-1599-49AF-B0FC-FBE169114D76}" type="slidenum">
              <a:rPr lang="en-US"/>
              <a:pPr/>
              <a:t>11</a:t>
            </a:fld>
            <a:endParaRPr lang="en-US"/>
          </a:p>
        </p:txBody>
      </p:sp>
      <p:sp>
        <p:nvSpPr>
          <p:cNvPr id="993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9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9C8184-BB4D-4808-84A7-6104AD62A050}" type="slidenum">
              <a:rPr lang="en-US"/>
              <a:pPr/>
              <a:t>12</a:t>
            </a:fld>
            <a:endParaRPr lang="en-US"/>
          </a:p>
        </p:txBody>
      </p:sp>
      <p:sp>
        <p:nvSpPr>
          <p:cNvPr id="1146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EC56E8-ECE0-4B84-B9D8-FF883C128F80}" type="slidenum">
              <a:rPr lang="en-US"/>
              <a:pPr/>
              <a:t>13</a:t>
            </a:fld>
            <a:endParaRPr lang="en-US"/>
          </a:p>
        </p:txBody>
      </p:sp>
      <p:sp>
        <p:nvSpPr>
          <p:cNvPr id="1351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6425"/>
            <a:ext cx="5610225" cy="41830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B95228-E419-43F4-90B4-828033ABEB29}" type="slidenum">
              <a:rPr lang="en-US"/>
              <a:pPr/>
              <a:t>14</a:t>
            </a:fld>
            <a:endParaRPr lang="en-US"/>
          </a:p>
        </p:txBody>
      </p:sp>
      <p:sp>
        <p:nvSpPr>
          <p:cNvPr id="1331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9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9D73-889E-44BF-A6F6-9295F60988C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82275-5C5A-445E-96EE-7310B49065FB}" type="slidenum">
              <a:rPr lang="en-US"/>
              <a:pPr/>
              <a:t>2</a:t>
            </a:fld>
            <a:endParaRPr lang="en-US"/>
          </a:p>
        </p:txBody>
      </p:sp>
      <p:sp>
        <p:nvSpPr>
          <p:cNvPr id="65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408386-7108-4635-AA8B-87725555D140}" type="slidenum">
              <a:rPr lang="en-US"/>
              <a:pPr/>
              <a:t>3</a:t>
            </a:fld>
            <a:endParaRPr lang="en-US"/>
          </a:p>
        </p:txBody>
      </p:sp>
      <p:sp>
        <p:nvSpPr>
          <p:cNvPr id="675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728F93-3920-4E1E-9461-81831E4A88E2}" type="slidenum">
              <a:rPr lang="en-US"/>
              <a:pPr/>
              <a:t>4</a:t>
            </a:fld>
            <a:endParaRPr lang="en-US"/>
          </a:p>
        </p:txBody>
      </p:sp>
      <p:sp>
        <p:nvSpPr>
          <p:cNvPr id="69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46936A-AF2D-481F-9D94-D88B51490AC7}" type="slidenum">
              <a:rPr lang="en-US"/>
              <a:pPr/>
              <a:t>5</a:t>
            </a:fld>
            <a:endParaRPr lang="en-US"/>
          </a:p>
        </p:txBody>
      </p:sp>
      <p:sp>
        <p:nvSpPr>
          <p:cNvPr id="71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2A4F09-E3DB-401C-BEF4-EEED9DCA8803}" type="slidenum">
              <a:rPr lang="en-US"/>
              <a:pPr/>
              <a:t>6</a:t>
            </a:fld>
            <a:endParaRPr lang="en-US"/>
          </a:p>
        </p:txBody>
      </p:sp>
      <p:sp>
        <p:nvSpPr>
          <p:cNvPr id="798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64CAA9-C724-40FE-B880-977B4425B6D8}" type="slidenum">
              <a:rPr lang="en-US"/>
              <a:pPr/>
              <a:t>7</a:t>
            </a:fld>
            <a:endParaRPr lang="en-US"/>
          </a:p>
        </p:txBody>
      </p:sp>
      <p:sp>
        <p:nvSpPr>
          <p:cNvPr id="819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CC6D48-14A6-4DC6-AECD-72980A54A4FC}" type="slidenum">
              <a:rPr lang="en-US"/>
              <a:pPr/>
              <a:t>8</a:t>
            </a:fld>
            <a:endParaRPr lang="en-US"/>
          </a:p>
        </p:txBody>
      </p:sp>
      <p:sp>
        <p:nvSpPr>
          <p:cNvPr id="890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2C2554-1147-4A57-BCCF-8049FAA85429}" type="slidenum">
              <a:rPr lang="en-US"/>
              <a:pPr/>
              <a:t>9</a:t>
            </a:fld>
            <a:endParaRPr lang="en-US"/>
          </a:p>
        </p:txBody>
      </p:sp>
      <p:sp>
        <p:nvSpPr>
          <p:cNvPr id="911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19200" y="2209800"/>
            <a:ext cx="6705600" cy="1371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RIC 2007</a:t>
            </a:r>
            <a:br>
              <a:rPr lang="en-US"/>
            </a:br>
            <a:r>
              <a:rPr lang="en-US"/>
              <a:t>Session Title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229600" y="6477000"/>
            <a:ext cx="685800" cy="304800"/>
          </a:xfrm>
        </p:spPr>
        <p:txBody>
          <a:bodyPr/>
          <a:lstStyle>
            <a:lvl1pPr>
              <a:defRPr/>
            </a:lvl1pPr>
          </a:lstStyle>
          <a:p>
            <a:fld id="{B5461963-475D-4507-B7A8-7E6B7A6772E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2133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Presenter</a:t>
            </a:r>
          </a:p>
          <a:p>
            <a:r>
              <a:rPr lang="en-US"/>
              <a:t>Organization</a:t>
            </a:r>
          </a:p>
          <a:p>
            <a:r>
              <a:rPr lang="en-US"/>
              <a:t>Date</a:t>
            </a:r>
          </a:p>
        </p:txBody>
      </p:sp>
      <p:pic>
        <p:nvPicPr>
          <p:cNvPr id="10260" name="Picture 20" descr="branding-logo-hi-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57200"/>
            <a:ext cx="5486400" cy="162401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78DCC0-1382-4B03-9B36-BDAF166009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2650" y="1219200"/>
            <a:ext cx="18097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219200"/>
            <a:ext cx="52768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C3A5D7-41FA-425D-97C7-6C8018E370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7239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209800"/>
            <a:ext cx="72390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419600"/>
            <a:ext cx="72390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251825" y="6477000"/>
            <a:ext cx="647700" cy="304800"/>
          </a:xfrm>
        </p:spPr>
        <p:txBody>
          <a:bodyPr/>
          <a:lstStyle>
            <a:lvl1pPr>
              <a:defRPr/>
            </a:lvl1pPr>
          </a:lstStyle>
          <a:p>
            <a:fld id="{8A4C8AA7-4FF4-428B-BC72-6FB2DFDF97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1219200"/>
            <a:ext cx="7239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51825" y="6477000"/>
            <a:ext cx="647700" cy="304800"/>
          </a:xfrm>
        </p:spPr>
        <p:txBody>
          <a:bodyPr/>
          <a:lstStyle>
            <a:lvl1pPr>
              <a:defRPr/>
            </a:lvl1pPr>
          </a:lstStyle>
          <a:p>
            <a:fld id="{1B3F8AC3-8F45-4545-9CB4-E3B48EE582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175A07-413D-416E-97F4-0D8F301217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758D24-7816-4191-BD96-8108089982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2098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22098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B1F3EA-A506-4170-9610-31E5A5ABAA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5B89D5-1240-4944-BA29-1365D08187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D0941E-8D4B-4CC4-BA95-E6BE2F8A31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E2F022-6E07-4368-A8A9-22C9891941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D7CB0C-4CEF-4423-BD4D-0172BCCD54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5BAFFA-81B3-4F05-B6B0-2D08FCF312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219200"/>
            <a:ext cx="7239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209800"/>
            <a:ext cx="7239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1825" y="6477000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E4BFA6EA-77D5-427C-90AE-6FAB153B97D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44" name="Picture 20" descr="branding-logo-hi-re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8600" y="201613"/>
            <a:ext cx="2667000" cy="78898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7AE3E296-1895-4D23-A146-57DB14373647}" type="slidenum">
              <a:rPr lang="en-US"/>
              <a:pPr/>
              <a:t>1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590800"/>
            <a:ext cx="7620000" cy="1371600"/>
          </a:xfrm>
        </p:spPr>
        <p:txBody>
          <a:bodyPr/>
          <a:lstStyle/>
          <a:p>
            <a:r>
              <a:rPr lang="en-US"/>
              <a:t>Attributes of a Successful Nuclear Construction Project – A Regulator’s Perspective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495800"/>
            <a:ext cx="7924800" cy="2133600"/>
          </a:xfrm>
        </p:spPr>
        <p:txBody>
          <a:bodyPr/>
          <a:lstStyle/>
          <a:p>
            <a:r>
              <a:rPr lang="en-US" sz="2500" dirty="0"/>
              <a:t>Victor M. McCree</a:t>
            </a:r>
          </a:p>
          <a:p>
            <a:r>
              <a:rPr lang="en-US" sz="2500" dirty="0" smtClean="0"/>
              <a:t>Deputy Regional Administrator </a:t>
            </a:r>
            <a:r>
              <a:rPr lang="en-US" sz="2500" dirty="0"/>
              <a:t>f</a:t>
            </a:r>
            <a:r>
              <a:rPr lang="en-US" sz="2500" dirty="0" smtClean="0"/>
              <a:t>or Operations</a:t>
            </a:r>
          </a:p>
          <a:p>
            <a:r>
              <a:rPr lang="en-US" sz="2500" dirty="0" smtClean="0"/>
              <a:t>U.S. NRC Region II</a:t>
            </a:r>
            <a:endParaRPr lang="en-US" sz="2500" dirty="0"/>
          </a:p>
          <a:p>
            <a:r>
              <a:rPr lang="en-US" sz="2500" dirty="0"/>
              <a:t>May 20,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B9958-321C-4B20-A291-6CB90D90F70C}" type="slidenum">
              <a:rPr lang="en-US"/>
              <a:pPr/>
              <a:t>10</a:t>
            </a:fld>
            <a:endParaRPr lang="en-US"/>
          </a:p>
        </p:txBody>
      </p:sp>
      <p:graphicFrame>
        <p:nvGraphicFramePr>
          <p:cNvPr id="96258" name="Object 2"/>
          <p:cNvGraphicFramePr>
            <a:graphicFrameLocks noChangeAspect="1"/>
          </p:cNvGraphicFramePr>
          <p:nvPr>
            <p:ph/>
          </p:nvPr>
        </p:nvGraphicFramePr>
        <p:xfrm>
          <a:off x="4343400" y="0"/>
          <a:ext cx="4437063" cy="6858000"/>
        </p:xfrm>
        <a:graphic>
          <a:graphicData uri="http://schemas.openxmlformats.org/presentationml/2006/ole">
            <p:oleObj spid="_x0000_s96258" name="Acrobat Document" r:id="rId4" imgW="7542857" imgH="11657143" progId="AcroExch.Document.7">
              <p:embed/>
            </p:oleObj>
          </a:graphicData>
        </a:graphic>
      </p:graphicFrame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381000" y="4191000"/>
            <a:ext cx="3505200" cy="17446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" pitchFamily="18" charset="0"/>
              </a:rPr>
              <a:t>“Man learns from history that man learns nothing from history.”</a:t>
            </a:r>
          </a:p>
          <a:p>
            <a:pPr>
              <a:spcBef>
                <a:spcPct val="50000"/>
              </a:spcBef>
            </a:pPr>
            <a:r>
              <a:rPr lang="en-US">
                <a:latin typeface="Times" pitchFamily="18" charset="0"/>
              </a:rPr>
              <a:t>- Hegel’s Paradox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533400" y="1600200"/>
            <a:ext cx="320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993333"/>
                </a:solidFill>
                <a:latin typeface="Times" pitchFamily="18" charset="0"/>
              </a:rPr>
              <a:t>Lessons Learned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94470-FFF3-4E49-8B3C-2579F1C0E408}" type="slidenum">
              <a:rPr lang="en-US"/>
              <a:pPr/>
              <a:t>11</a:t>
            </a:fld>
            <a:endParaRPr 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NRC Lessons Learned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8229600" cy="381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Inspect early in any new process</a:t>
            </a:r>
          </a:p>
          <a:p>
            <a:pPr>
              <a:lnSpc>
                <a:spcPct val="90000"/>
              </a:lnSpc>
            </a:pPr>
            <a:r>
              <a:rPr lang="en-US" sz="2400"/>
              <a:t>Larger resident inspector presence</a:t>
            </a:r>
          </a:p>
          <a:p>
            <a:pPr>
              <a:lnSpc>
                <a:spcPct val="90000"/>
              </a:lnSpc>
            </a:pPr>
            <a:r>
              <a:rPr lang="en-US" sz="2400"/>
              <a:t>Better integration of individual findings</a:t>
            </a:r>
          </a:p>
          <a:p>
            <a:pPr>
              <a:lnSpc>
                <a:spcPct val="90000"/>
              </a:lnSpc>
            </a:pPr>
            <a:r>
              <a:rPr lang="en-US" sz="2400"/>
              <a:t>Prompt response to quality issues and allegations</a:t>
            </a:r>
          </a:p>
          <a:p>
            <a:pPr>
              <a:lnSpc>
                <a:spcPct val="90000"/>
              </a:lnSpc>
            </a:pPr>
            <a:r>
              <a:rPr lang="en-US" sz="2400"/>
              <a:t>Physical work observations rather than paper reviews</a:t>
            </a:r>
          </a:p>
          <a:p>
            <a:pPr>
              <a:lnSpc>
                <a:spcPct val="90000"/>
              </a:lnSpc>
            </a:pPr>
            <a:r>
              <a:rPr lang="en-US" sz="2400"/>
              <a:t>Improved inspection planning and scheduling</a:t>
            </a:r>
          </a:p>
          <a:p>
            <a:pPr>
              <a:lnSpc>
                <a:spcPct val="90000"/>
              </a:lnSpc>
            </a:pPr>
            <a:r>
              <a:rPr lang="en-US" sz="2400"/>
              <a:t>Closer relationship between inspection and licensing</a:t>
            </a:r>
          </a:p>
          <a:p>
            <a:pPr>
              <a:lnSpc>
                <a:spcPct val="90000"/>
              </a:lnSpc>
            </a:pPr>
            <a:r>
              <a:rPr lang="en-US" sz="2400"/>
              <a:t>Complete and accurate inspection record</a:t>
            </a:r>
          </a:p>
          <a:p>
            <a:pPr>
              <a:lnSpc>
                <a:spcPct val="90000"/>
              </a:lnSpc>
            </a:pPr>
            <a:r>
              <a:rPr lang="en-US" sz="2400"/>
              <a:t>Ensure effective corrective action program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E727-FB1D-4B37-ABD0-1EA0D1577E6B}" type="slidenum">
              <a:rPr lang="en-US"/>
              <a:pPr/>
              <a:t>12</a:t>
            </a:fld>
            <a:endParaRPr lang="en-US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219200"/>
            <a:ext cx="7239000" cy="685800"/>
          </a:xfrm>
        </p:spPr>
        <p:txBody>
          <a:bodyPr/>
          <a:lstStyle/>
          <a:p>
            <a:pPr algn="ctr"/>
            <a:r>
              <a:rPr lang="en-US"/>
              <a:t>Learning from International Construction Activities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590800"/>
            <a:ext cx="7239000" cy="381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China – AP1000 construction</a:t>
            </a:r>
          </a:p>
          <a:p>
            <a:pPr>
              <a:lnSpc>
                <a:spcPct val="90000"/>
              </a:lnSpc>
            </a:pPr>
            <a:r>
              <a:rPr lang="en-US" sz="2800"/>
              <a:t>Finland – EPR construction</a:t>
            </a:r>
          </a:p>
          <a:p>
            <a:pPr>
              <a:lnSpc>
                <a:spcPct val="90000"/>
              </a:lnSpc>
            </a:pPr>
            <a:r>
              <a:rPr lang="en-US" sz="2800"/>
              <a:t>France – EPR construction</a:t>
            </a:r>
          </a:p>
          <a:p>
            <a:pPr>
              <a:lnSpc>
                <a:spcPct val="90000"/>
              </a:lnSpc>
            </a:pPr>
            <a:r>
              <a:rPr lang="en-US" sz="2800"/>
              <a:t>Taiwan – ABWR construction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Observe New Construction Techniques – Modular Construction</a:t>
            </a:r>
          </a:p>
          <a:p>
            <a:pPr>
              <a:lnSpc>
                <a:spcPct val="90000"/>
              </a:lnSpc>
            </a:pPr>
            <a:r>
              <a:rPr lang="en-US" sz="2800"/>
              <a:t>Gather Lessons Learned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30729-984C-4E35-9E99-6E8AC9CF0339}" type="slidenum">
              <a:rPr lang="en-US"/>
              <a:pPr/>
              <a:t>13</a:t>
            </a:fld>
            <a:endParaRPr lang="en-US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66800"/>
            <a:ext cx="9144000" cy="762000"/>
          </a:xfrm>
        </p:spPr>
        <p:txBody>
          <a:bodyPr/>
          <a:lstStyle/>
          <a:p>
            <a:pPr algn="ctr"/>
            <a:r>
              <a:rPr lang="en-US"/>
              <a:t>Industry Success Factors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133600"/>
            <a:ext cx="6802438" cy="37512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Clear management expectations and oversight – including QA/QC</a:t>
            </a:r>
          </a:p>
          <a:p>
            <a:pPr>
              <a:lnSpc>
                <a:spcPct val="90000"/>
              </a:lnSpc>
            </a:pPr>
            <a:r>
              <a:rPr lang="en-US" sz="2800"/>
              <a:t>Experienced staff, vendors, contractors</a:t>
            </a:r>
          </a:p>
          <a:p>
            <a:pPr>
              <a:lnSpc>
                <a:spcPct val="90000"/>
              </a:lnSpc>
            </a:pPr>
            <a:r>
              <a:rPr lang="en-US" sz="2800"/>
              <a:t>Self-critical approach</a:t>
            </a:r>
          </a:p>
          <a:p>
            <a:pPr>
              <a:lnSpc>
                <a:spcPct val="90000"/>
              </a:lnSpc>
            </a:pPr>
            <a:r>
              <a:rPr lang="en-US" sz="2800"/>
              <a:t>Robust corrective action program</a:t>
            </a:r>
          </a:p>
          <a:p>
            <a:pPr>
              <a:lnSpc>
                <a:spcPct val="90000"/>
              </a:lnSpc>
            </a:pPr>
            <a:r>
              <a:rPr lang="en-US" sz="2800"/>
              <a:t>Clear communications</a:t>
            </a:r>
          </a:p>
          <a:p>
            <a:pPr>
              <a:lnSpc>
                <a:spcPct val="90000"/>
              </a:lnSpc>
            </a:pPr>
            <a:r>
              <a:rPr lang="en-US" sz="2800"/>
              <a:t>Early completion of detailed design</a:t>
            </a:r>
          </a:p>
          <a:p>
            <a:pPr>
              <a:lnSpc>
                <a:spcPct val="90000"/>
              </a:lnSpc>
            </a:pPr>
            <a:r>
              <a:rPr lang="en-US" sz="2800"/>
              <a:t>Respect for the hazard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24524-040B-41C1-B096-B894E7FE1696}" type="slidenum">
              <a:rPr lang="en-US"/>
              <a:pPr/>
              <a:t>14</a:t>
            </a:fld>
            <a:endParaRPr lang="en-US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95400"/>
            <a:ext cx="9144000" cy="609600"/>
          </a:xfrm>
        </p:spPr>
        <p:txBody>
          <a:bodyPr/>
          <a:lstStyle/>
          <a:p>
            <a:pPr algn="ctr"/>
            <a:r>
              <a:rPr lang="en-US"/>
              <a:t>Recently Revisited Lessons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209800"/>
            <a:ext cx="7105650" cy="3733800"/>
          </a:xfrm>
        </p:spPr>
        <p:txBody>
          <a:bodyPr/>
          <a:lstStyle/>
          <a:p>
            <a:r>
              <a:rPr lang="en-US" sz="2800"/>
              <a:t>Ambitious schedules</a:t>
            </a:r>
          </a:p>
          <a:p>
            <a:r>
              <a:rPr lang="en-US" sz="2800"/>
              <a:t>Quality assurance/quality control</a:t>
            </a:r>
          </a:p>
          <a:p>
            <a:r>
              <a:rPr lang="en-US" sz="2800"/>
              <a:t>Safety culture</a:t>
            </a:r>
          </a:p>
          <a:p>
            <a:r>
              <a:rPr lang="en-US" sz="2800"/>
              <a:t>Oversight of contractors</a:t>
            </a:r>
          </a:p>
          <a:p>
            <a:r>
              <a:rPr lang="en-US" sz="2800"/>
              <a:t>Active management oversight</a:t>
            </a:r>
          </a:p>
          <a:p>
            <a:r>
              <a:rPr lang="en-US" sz="2800"/>
              <a:t>Clear roles and responsibilities</a:t>
            </a:r>
          </a:p>
          <a:p>
            <a:r>
              <a:rPr lang="en-US" sz="2800"/>
              <a:t>Completed final design details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3EDDA-156E-4AD3-9898-1DE04A4D65B3}" type="slidenum">
              <a:rPr lang="en-US"/>
              <a:pPr/>
              <a:t>15</a:t>
            </a:fld>
            <a:endParaRPr lang="en-US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SUMMARY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133600"/>
            <a:ext cx="7239000" cy="4267200"/>
          </a:xfrm>
        </p:spPr>
        <p:txBody>
          <a:bodyPr/>
          <a:lstStyle/>
          <a:p>
            <a:r>
              <a:rPr lang="en-US" sz="2400"/>
              <a:t>Focus on certified designs - ensure critical design parameters are finalized before construction</a:t>
            </a:r>
          </a:p>
          <a:p>
            <a:r>
              <a:rPr lang="en-US" sz="2400"/>
              <a:t>Use Part 52 licensing</a:t>
            </a:r>
          </a:p>
          <a:p>
            <a:r>
              <a:rPr lang="en-US" sz="2400"/>
              <a:t>Ensure ITAAC are clearly met</a:t>
            </a:r>
          </a:p>
          <a:p>
            <a:r>
              <a:rPr lang="en-US" sz="2400"/>
              <a:t>Establish a strong QA/QC presence</a:t>
            </a:r>
          </a:p>
          <a:p>
            <a:r>
              <a:rPr lang="en-US" sz="2400"/>
              <a:t>Hire good staff &amp; contractors</a:t>
            </a:r>
          </a:p>
          <a:p>
            <a:r>
              <a:rPr lang="en-US" sz="2400"/>
              <a:t>Safety focus is paramount – stop work when problems are encountered</a:t>
            </a:r>
          </a:p>
          <a:p>
            <a:r>
              <a:rPr lang="en-US" sz="2400"/>
              <a:t>Capture and address problems in a good corrective action system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170C0-2D19-4C55-A7D7-7ECEA3298A53}" type="slidenum">
              <a:rPr lang="en-US"/>
              <a:pPr/>
              <a:t>2</a:t>
            </a:fld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Background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09800"/>
            <a:ext cx="7239000" cy="4038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Last nuclear plant construction period was not a model of efficiency and effectiveness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Many delays, cancellations, major construction problems, design changes, and cost overruns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Licensing process was cumbersome, inefficient, and uncertain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Inspection process was not well structured or sufficient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Licensee’s oversight and involvement was insufficient and </a:t>
            </a:r>
            <a:r>
              <a:rPr lang="en-US" sz="2400" dirty="0" smtClean="0"/>
              <a:t>ineffective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D15AC-929A-4CE4-98A0-FE3517C46321}" type="slidenum">
              <a:rPr lang="en-US"/>
              <a:pPr/>
              <a:t>3</a:t>
            </a:fld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19200"/>
            <a:ext cx="7848600" cy="660400"/>
          </a:xfrm>
        </p:spPr>
        <p:txBody>
          <a:bodyPr/>
          <a:lstStyle/>
          <a:p>
            <a:pPr algn="ctr"/>
            <a:r>
              <a:rPr lang="en-US"/>
              <a:t>What is Different This Time?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133600"/>
            <a:ext cx="7848600" cy="3886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Approved &amp; Current Design Certifications</a:t>
            </a:r>
          </a:p>
          <a:p>
            <a:pPr>
              <a:lnSpc>
                <a:spcPct val="80000"/>
              </a:lnSpc>
            </a:pPr>
            <a:r>
              <a:rPr lang="en-US" sz="2400"/>
              <a:t>10 CFR Part 52 for Licensing</a:t>
            </a:r>
          </a:p>
          <a:p>
            <a:pPr>
              <a:lnSpc>
                <a:spcPct val="80000"/>
              </a:lnSpc>
            </a:pPr>
            <a:r>
              <a:rPr lang="en-US" sz="2400"/>
              <a:t>ITAAC</a:t>
            </a:r>
          </a:p>
          <a:p>
            <a:pPr>
              <a:lnSpc>
                <a:spcPct val="80000"/>
              </a:lnSpc>
            </a:pPr>
            <a:r>
              <a:rPr lang="en-US" sz="2400"/>
              <a:t>Construction Techniques</a:t>
            </a:r>
          </a:p>
          <a:p>
            <a:pPr>
              <a:lnSpc>
                <a:spcPct val="80000"/>
              </a:lnSpc>
            </a:pPr>
            <a:r>
              <a:rPr lang="en-US" sz="2400"/>
              <a:t>Improved Vendor Oversight</a:t>
            </a:r>
          </a:p>
          <a:p>
            <a:pPr>
              <a:lnSpc>
                <a:spcPct val="80000"/>
              </a:lnSpc>
            </a:pPr>
            <a:r>
              <a:rPr lang="en-US" sz="2400"/>
              <a:t>Construction Inspection Program -- NRC Addressing Lessons Learned</a:t>
            </a:r>
          </a:p>
          <a:p>
            <a:pPr>
              <a:lnSpc>
                <a:spcPct val="80000"/>
              </a:lnSpc>
            </a:pPr>
            <a:r>
              <a:rPr lang="en-US" sz="2400"/>
              <a:t>Learning from International Construction Activities</a:t>
            </a:r>
          </a:p>
          <a:p>
            <a:pPr>
              <a:lnSpc>
                <a:spcPct val="80000"/>
              </a:lnSpc>
            </a:pPr>
            <a:r>
              <a:rPr lang="en-US" sz="2400"/>
              <a:t>Learning from New Fuel Facility Construction</a:t>
            </a:r>
          </a:p>
          <a:p>
            <a:pPr>
              <a:lnSpc>
                <a:spcPct val="80000"/>
              </a:lnSpc>
            </a:pPr>
            <a:r>
              <a:rPr lang="en-US" sz="2400"/>
              <a:t>Industry Success Factors</a:t>
            </a:r>
          </a:p>
          <a:p>
            <a:pPr>
              <a:lnSpc>
                <a:spcPct val="80000"/>
              </a:lnSpc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B08D7-4F17-4FDE-A552-671D06A9927B}" type="slidenum">
              <a:rPr lang="en-US"/>
              <a:pPr/>
              <a:t>4</a:t>
            </a:fld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228600"/>
            <a:ext cx="5029200" cy="685800"/>
          </a:xfrm>
        </p:spPr>
        <p:txBody>
          <a:bodyPr/>
          <a:lstStyle/>
          <a:p>
            <a:r>
              <a:rPr lang="en-US" sz="2500"/>
              <a:t>Design Certifications Under Review</a:t>
            </a:r>
          </a:p>
        </p:txBody>
      </p:sp>
      <p:pic>
        <p:nvPicPr>
          <p:cNvPr id="68611" name="Picture 3" descr="AP1000_Building_Cutaway"/>
          <p:cNvPicPr>
            <a:picLocks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905000" y="1219200"/>
            <a:ext cx="3503613" cy="2533650"/>
          </a:xfrm>
          <a:noFill/>
          <a:ln/>
        </p:spPr>
      </p:pic>
      <p:grpSp>
        <p:nvGrpSpPr>
          <p:cNvPr id="68612" name="Group 4"/>
          <p:cNvGrpSpPr>
            <a:grpSpLocks/>
          </p:cNvGrpSpPr>
          <p:nvPr/>
        </p:nvGrpSpPr>
        <p:grpSpPr bwMode="auto">
          <a:xfrm>
            <a:off x="5715000" y="1219200"/>
            <a:ext cx="3276600" cy="2743200"/>
            <a:chOff x="3744" y="2160"/>
            <a:chExt cx="2016" cy="1584"/>
          </a:xfrm>
        </p:grpSpPr>
        <p:pic>
          <p:nvPicPr>
            <p:cNvPr id="68613" name="Picture 5" descr="EP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44" y="2160"/>
              <a:ext cx="2016" cy="1584"/>
            </a:xfrm>
            <a:prstGeom prst="rect">
              <a:avLst/>
            </a:prstGeom>
            <a:noFill/>
          </p:spPr>
        </p:pic>
        <p:sp>
          <p:nvSpPr>
            <p:cNvPr id="68614" name="Rectangle 6"/>
            <p:cNvSpPr>
              <a:spLocks noChangeArrowheads="1"/>
            </p:cNvSpPr>
            <p:nvPr/>
          </p:nvSpPr>
          <p:spPr bwMode="auto">
            <a:xfrm>
              <a:off x="3888" y="2544"/>
              <a:ext cx="40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EPR</a:t>
              </a:r>
            </a:p>
          </p:txBody>
        </p:sp>
      </p:grpSp>
      <p:grpSp>
        <p:nvGrpSpPr>
          <p:cNvPr id="68615" name="Group 7"/>
          <p:cNvGrpSpPr>
            <a:grpSpLocks/>
          </p:cNvGrpSpPr>
          <p:nvPr/>
        </p:nvGrpSpPr>
        <p:grpSpPr bwMode="auto">
          <a:xfrm>
            <a:off x="5638800" y="4114800"/>
            <a:ext cx="3352800" cy="2667000"/>
            <a:chOff x="192" y="1152"/>
            <a:chExt cx="2064" cy="1680"/>
          </a:xfrm>
        </p:grpSpPr>
        <p:pic>
          <p:nvPicPr>
            <p:cNvPr id="68616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 t="14815" b="6761"/>
            <a:stretch>
              <a:fillRect/>
            </a:stretch>
          </p:blipFill>
          <p:spPr bwMode="auto">
            <a:xfrm>
              <a:off x="240" y="1152"/>
              <a:ext cx="2016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8617" name="Rectangle 9"/>
            <p:cNvSpPr>
              <a:spLocks noChangeArrowheads="1"/>
            </p:cNvSpPr>
            <p:nvPr/>
          </p:nvSpPr>
          <p:spPr bwMode="auto">
            <a:xfrm>
              <a:off x="192" y="2256"/>
              <a:ext cx="6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ESBWR</a:t>
              </a:r>
            </a:p>
          </p:txBody>
        </p:sp>
      </p:grp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3962400" y="13716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</a:rPr>
              <a:t>AP1000</a:t>
            </a:r>
          </a:p>
        </p:txBody>
      </p:sp>
      <p:grpSp>
        <p:nvGrpSpPr>
          <p:cNvPr id="68619" name="Group 11"/>
          <p:cNvGrpSpPr>
            <a:grpSpLocks/>
          </p:cNvGrpSpPr>
          <p:nvPr/>
        </p:nvGrpSpPr>
        <p:grpSpPr bwMode="auto">
          <a:xfrm>
            <a:off x="0" y="1981200"/>
            <a:ext cx="1981200" cy="4298950"/>
            <a:chOff x="2592" y="1056"/>
            <a:chExt cx="1248" cy="2708"/>
          </a:xfrm>
        </p:grpSpPr>
        <p:graphicFrame>
          <p:nvGraphicFramePr>
            <p:cNvPr id="68620" name="Object 12"/>
            <p:cNvGraphicFramePr>
              <a:graphicFrameLocks noChangeAspect="1"/>
            </p:cNvGraphicFramePr>
            <p:nvPr/>
          </p:nvGraphicFramePr>
          <p:xfrm>
            <a:off x="2592" y="1056"/>
            <a:ext cx="1011" cy="2544"/>
          </p:xfrm>
          <a:graphic>
            <a:graphicData uri="http://schemas.openxmlformats.org/presentationml/2006/ole">
              <p:oleObj spid="_x0000_s68620" name="Photo Editor Photo" r:id="rId7" imgW="2771429" imgH="6973273" progId="MSPhotoEd.3">
                <p:embed/>
              </p:oleObj>
            </a:graphicData>
          </a:graphic>
        </p:graphicFrame>
        <p:sp>
          <p:nvSpPr>
            <p:cNvPr id="68621" name="Text Box 13"/>
            <p:cNvSpPr txBox="1">
              <a:spLocks noChangeArrowheads="1"/>
            </p:cNvSpPr>
            <p:nvPr/>
          </p:nvSpPr>
          <p:spPr bwMode="auto">
            <a:xfrm>
              <a:off x="2880" y="3552"/>
              <a:ext cx="9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  <a:latin typeface="Times New Roman" pitchFamily="18" charset="0"/>
                </a:rPr>
                <a:t>ABWR</a:t>
              </a:r>
            </a:p>
          </p:txBody>
        </p:sp>
      </p:grpSp>
      <p:grpSp>
        <p:nvGrpSpPr>
          <p:cNvPr id="68622" name="Group 14"/>
          <p:cNvGrpSpPr>
            <a:grpSpLocks/>
          </p:cNvGrpSpPr>
          <p:nvPr/>
        </p:nvGrpSpPr>
        <p:grpSpPr bwMode="auto">
          <a:xfrm>
            <a:off x="1905000" y="3962400"/>
            <a:ext cx="3505200" cy="2819400"/>
            <a:chOff x="336" y="768"/>
            <a:chExt cx="4560" cy="2312"/>
          </a:xfrm>
        </p:grpSpPr>
        <p:pic>
          <p:nvPicPr>
            <p:cNvPr id="68623" name="Picture 1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6" y="2448"/>
              <a:ext cx="4560" cy="632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8624" name="Picture 1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36" y="768"/>
              <a:ext cx="4560" cy="1680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68625" name="Text Box 17"/>
          <p:cNvSpPr txBox="1">
            <a:spLocks noChangeArrowheads="1"/>
          </p:cNvSpPr>
          <p:nvPr/>
        </p:nvSpPr>
        <p:spPr bwMode="auto">
          <a:xfrm>
            <a:off x="2514600" y="4114800"/>
            <a:ext cx="125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US APWR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16E77-2558-4039-BB3A-5A664B1D7059}" type="slidenum">
              <a:rPr lang="en-US"/>
              <a:pPr/>
              <a:t>5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19200"/>
            <a:ext cx="8153400" cy="685800"/>
          </a:xfrm>
        </p:spPr>
        <p:txBody>
          <a:bodyPr/>
          <a:lstStyle/>
          <a:p>
            <a:pPr algn="ctr"/>
            <a:r>
              <a:rPr lang="en-US"/>
              <a:t>Goals for 10 CFR Part 52 Licensing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133600"/>
            <a:ext cx="7239000" cy="3581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More predictable licensing process</a:t>
            </a:r>
          </a:p>
          <a:p>
            <a:pPr>
              <a:lnSpc>
                <a:spcPct val="90000"/>
              </a:lnSpc>
            </a:pPr>
            <a:r>
              <a:rPr lang="en-US" sz="2800"/>
              <a:t>Resolve safety and environmental issues before authorizing construction</a:t>
            </a:r>
          </a:p>
          <a:p>
            <a:pPr>
              <a:lnSpc>
                <a:spcPct val="90000"/>
              </a:lnSpc>
            </a:pPr>
            <a:r>
              <a:rPr lang="en-US" sz="2800"/>
              <a:t>Reduce financial risk to licensees </a:t>
            </a:r>
          </a:p>
          <a:p>
            <a:pPr>
              <a:lnSpc>
                <a:spcPct val="90000"/>
              </a:lnSpc>
            </a:pPr>
            <a:r>
              <a:rPr lang="en-US" sz="2800"/>
              <a:t>Encourage standardization of nuclear plants – choose a certified design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A98C7-FC2C-489D-891A-05D36DB83301}" type="slidenum">
              <a:rPr lang="en-US"/>
              <a:pPr/>
              <a:t>6</a:t>
            </a:fld>
            <a:endParaRPr lang="en-US"/>
          </a:p>
        </p:txBody>
      </p:sp>
      <p:pic>
        <p:nvPicPr>
          <p:cNvPr id="78850" name="Picture 2" descr="Map of Projected New Nuclear Power Reacto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8401050" cy="631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948DE-57D4-4961-847A-B798783BBDA6}" type="slidenum">
              <a:rPr lang="en-US"/>
              <a:pPr/>
              <a:t>7</a:t>
            </a:fld>
            <a:endParaRPr 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295400"/>
            <a:ext cx="7239000" cy="685800"/>
          </a:xfrm>
        </p:spPr>
        <p:txBody>
          <a:bodyPr/>
          <a:lstStyle/>
          <a:p>
            <a:pPr algn="ctr"/>
            <a:r>
              <a:rPr lang="en-US"/>
              <a:t>ITAAC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209800"/>
            <a:ext cx="72390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An application for a standard design certification must contain proposed inspections, tests, analyses, and acceptance criteria (ITAAC) for the standard design.</a:t>
            </a:r>
          </a:p>
          <a:p>
            <a:pPr>
              <a:lnSpc>
                <a:spcPct val="90000"/>
              </a:lnSpc>
            </a:pPr>
            <a:r>
              <a:rPr lang="en-US" sz="2800"/>
              <a:t>The licensee and the NRC review/inspect the ITAAC (verify ITAAC are met) to ensure that the as-built nuclear power plant is constructed and performs as intended.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DF88F-A4A3-4815-8B29-373DBBFA263D}" type="slidenum">
              <a:rPr lang="en-US"/>
              <a:pPr/>
              <a:t>8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Construction Techniques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209800"/>
            <a:ext cx="7239000" cy="4267200"/>
          </a:xfrm>
        </p:spPr>
        <p:txBody>
          <a:bodyPr/>
          <a:lstStyle/>
          <a:p>
            <a:r>
              <a:rPr lang="en-US"/>
              <a:t>Modular Construction</a:t>
            </a:r>
          </a:p>
          <a:p>
            <a:r>
              <a:rPr lang="en-US"/>
              <a:t>Offsite Fabrication</a:t>
            </a:r>
          </a:p>
          <a:p>
            <a:r>
              <a:rPr lang="en-US"/>
              <a:t>Onsite Assembly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6C9E-74B7-444A-9F0A-9293B378463C}" type="slidenum">
              <a:rPr lang="en-US"/>
              <a:pPr/>
              <a:t>9</a:t>
            </a:fld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219200"/>
            <a:ext cx="7772400" cy="604838"/>
          </a:xfrm>
        </p:spPr>
        <p:txBody>
          <a:bodyPr/>
          <a:lstStyle/>
          <a:p>
            <a:pPr algn="ctr"/>
            <a:r>
              <a:rPr lang="en-US"/>
              <a:t>Improved Vendor Oversight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286000"/>
            <a:ext cx="7239000" cy="3581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Build upon existing vendor inspection program in coordination with other NRC offices</a:t>
            </a:r>
          </a:p>
          <a:p>
            <a:pPr>
              <a:lnSpc>
                <a:spcPct val="90000"/>
              </a:lnSpc>
            </a:pPr>
            <a:r>
              <a:rPr lang="en-US" sz="2400"/>
              <a:t>Increase inspection frequency and scope</a:t>
            </a:r>
          </a:p>
          <a:p>
            <a:pPr>
              <a:lnSpc>
                <a:spcPct val="90000"/>
              </a:lnSpc>
            </a:pPr>
            <a:r>
              <a:rPr lang="en-US" sz="2400"/>
              <a:t>Clarify oversight and improve interface with industry’s third-party auditing organization</a:t>
            </a:r>
          </a:p>
          <a:p>
            <a:pPr>
              <a:lnSpc>
                <a:spcPct val="90000"/>
              </a:lnSpc>
            </a:pPr>
            <a:r>
              <a:rPr lang="en-US" sz="2400"/>
              <a:t>Expand international cooperation in vendor oversight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1364</TotalTime>
  <Words>516</Words>
  <Application>Microsoft Office PowerPoint</Application>
  <PresentationFormat>On-screen Show (4:3)</PresentationFormat>
  <Paragraphs>119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ＭＳ Ｐゴシック</vt:lpstr>
      <vt:lpstr>Times New Roman</vt:lpstr>
      <vt:lpstr>Arial Black</vt:lpstr>
      <vt:lpstr>Shruti</vt:lpstr>
      <vt:lpstr>Times</vt:lpstr>
      <vt:lpstr>Default Design</vt:lpstr>
      <vt:lpstr>Microsoft Photo Editor 3.0 Photo</vt:lpstr>
      <vt:lpstr>Adobe Acrobat Document</vt:lpstr>
      <vt:lpstr>Attributes of a Successful Nuclear Construction Project – A Regulator’s Perspective</vt:lpstr>
      <vt:lpstr>Background</vt:lpstr>
      <vt:lpstr>What is Different This Time?</vt:lpstr>
      <vt:lpstr>Design Certifications Under Review</vt:lpstr>
      <vt:lpstr>Goals for 10 CFR Part 52 Licensing</vt:lpstr>
      <vt:lpstr>Slide 6</vt:lpstr>
      <vt:lpstr>ITAAC</vt:lpstr>
      <vt:lpstr>Construction Techniques</vt:lpstr>
      <vt:lpstr>Improved Vendor Oversight</vt:lpstr>
      <vt:lpstr>Slide 10</vt:lpstr>
      <vt:lpstr>NRC Lessons Learned</vt:lpstr>
      <vt:lpstr>Learning from International Construction Activities</vt:lpstr>
      <vt:lpstr>Industry Success Factors</vt:lpstr>
      <vt:lpstr>Recently Revisited Lessons</vt:lpstr>
      <vt:lpstr>SUMMARY</vt:lpstr>
    </vt:vector>
  </TitlesOfParts>
  <Company>Admin Admin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 Admin</dc:creator>
  <cp:lastModifiedBy>VMM</cp:lastModifiedBy>
  <cp:revision>86</cp:revision>
  <cp:lastPrinted>2006-11-17T16:00:12Z</cp:lastPrinted>
  <dcterms:created xsi:type="dcterms:W3CDTF">2006-11-17T15:30:46Z</dcterms:created>
  <dcterms:modified xsi:type="dcterms:W3CDTF">2010-05-12T02:26:14Z</dcterms:modified>
</cp:coreProperties>
</file>